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f36a3932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ef36a393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eee24bf9a9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eee24bf9a9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eee24bf9a9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eee24bf9a9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ee24bf9a9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ee24bf9a9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ee24bf9a9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eee24bf9a9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ee24bf9a9_2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ee24bf9a9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06c150f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06c150f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50b7c348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150b7c348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4463f45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4463f45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58f4224c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158f4224c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158f4224c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158f4224c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f70567f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f70567f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58f4224c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158f4224c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150b7c348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150b7c348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eee24bf9a9_2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eee24bf9a9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158f4224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158f4224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50b7c34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150b7c34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50b7c348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150b7c348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ee24bf9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eee24bf9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ee24bf9a9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eee24bf9a9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ee24bf9a9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eee24bf9a9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27.png"/><Relationship Id="rId11" Type="http://schemas.openxmlformats.org/officeDocument/2006/relationships/image" Target="../media/image19.png"/><Relationship Id="rId10" Type="http://schemas.openxmlformats.org/officeDocument/2006/relationships/hyperlink" Target="https://marketplace.visualstudio.com/items?itemName=Arjun.swagger-viewer" TargetMode="External"/><Relationship Id="rId9" Type="http://schemas.openxmlformats.org/officeDocument/2006/relationships/image" Target="../media/image20.png"/><Relationship Id="rId5" Type="http://schemas.openxmlformats.org/officeDocument/2006/relationships/hyperlink" Target="https://meta.stoplight.io/docs/spectral/ZG9jOjYyMDc0NA-rulesets" TargetMode="External"/><Relationship Id="rId6" Type="http://schemas.openxmlformats.org/officeDocument/2006/relationships/hyperlink" Target="https://marketplace.visualstudio.com/items?itemName=42Crunch.vscode-openapi" TargetMode="External"/><Relationship Id="rId7" Type="http://schemas.openxmlformats.org/officeDocument/2006/relationships/image" Target="../media/image15.png"/><Relationship Id="rId8" Type="http://schemas.openxmlformats.org/officeDocument/2006/relationships/hyperlink" Target="https://marketplace.visualstudio.com/items?itemName=stoplight.spectral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Relationship Id="rId5" Type="http://schemas.openxmlformats.org/officeDocument/2006/relationships/image" Target="../media/image24.png"/><Relationship Id="rId6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hyperlink" Target="https://linktr.ee/anmarpei" TargetMode="External"/><Relationship Id="rId5" Type="http://schemas.openxmlformats.org/officeDocument/2006/relationships/image" Target="../media/image2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9" Type="http://schemas.openxmlformats.org/officeDocument/2006/relationships/image" Target="../media/image34.png"/><Relationship Id="rId5" Type="http://schemas.openxmlformats.org/officeDocument/2006/relationships/image" Target="../media/image28.png"/><Relationship Id="rId6" Type="http://schemas.openxmlformats.org/officeDocument/2006/relationships/image" Target="../media/image32.png"/><Relationship Id="rId7" Type="http://schemas.openxmlformats.org/officeDocument/2006/relationships/image" Target="../media/image31.png"/><Relationship Id="rId8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Relationship Id="rId5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Relationship Id="rId5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30.png"/><Relationship Id="rId6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30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857250"/>
            <a:ext cx="6096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864975" y="3137900"/>
            <a:ext cx="426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24</a:t>
            </a:r>
            <a:r>
              <a:rPr lang="es">
                <a:solidFill>
                  <a:schemeClr val="lt1"/>
                </a:solidFill>
              </a:rPr>
              <a:t> Febrero 2022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#VLCMuleSoftMeetup 06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311700" y="67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Integración entre tiendas-empleados …</a:t>
            </a:r>
            <a:r>
              <a:rPr lang="es">
                <a:solidFill>
                  <a:schemeClr val="lt1"/>
                </a:solidFill>
              </a:rPr>
              <a:t> y el delivery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2602" y="2464975"/>
            <a:ext cx="2388600" cy="209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/>
          <p:nvPr/>
        </p:nvSpPr>
        <p:spPr>
          <a:xfrm>
            <a:off x="6764625" y="1242050"/>
            <a:ext cx="2345700" cy="13077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Chicos, presentadme el </a:t>
            </a:r>
            <a:r>
              <a:rPr b="1" lang="es" sz="1100"/>
              <a:t>Plan de Integración</a:t>
            </a:r>
            <a:r>
              <a:rPr lang="es" sz="1100"/>
              <a:t> que tenemos entre manos!!!!</a:t>
            </a:r>
            <a:endParaRPr sz="900"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7801" y="2116925"/>
            <a:ext cx="2034799" cy="2110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8150" y="1938979"/>
            <a:ext cx="1981575" cy="2525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800" y="1745450"/>
            <a:ext cx="1981574" cy="2764042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/>
          <p:nvPr/>
        </p:nvSpPr>
        <p:spPr>
          <a:xfrm>
            <a:off x="5343300" y="1694750"/>
            <a:ext cx="1154400" cy="6735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Dale, Patricio!</a:t>
            </a:r>
            <a:endParaRPr sz="1100"/>
          </a:p>
        </p:txBody>
      </p:sp>
      <p:sp>
        <p:nvSpPr>
          <p:cNvPr id="145" name="Google Shape;145;p22"/>
          <p:cNvSpPr/>
          <p:nvPr/>
        </p:nvSpPr>
        <p:spPr>
          <a:xfrm>
            <a:off x="2227650" y="1072475"/>
            <a:ext cx="2775300" cy="989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Llevo tiempo preparando un minucioso documento de análisis y vamos a visualizarlo… </a:t>
            </a:r>
            <a:r>
              <a:rPr lang="es" sz="1200"/>
              <a:t>ejem</a:t>
            </a:r>
            <a:r>
              <a:rPr lang="es"/>
              <a:t>...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311700" y="8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El Análisis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chemeClr val="dk1"/>
                </a:solidFill>
              </a:rPr>
              <a:t>Sistema de integración vía API</a:t>
            </a:r>
            <a:endParaRPr sz="2800">
              <a:solidFill>
                <a:schemeClr val="dk1"/>
              </a:solidFill>
            </a:endParaRPr>
          </a:p>
          <a:p>
            <a:pPr indent="-291465" lvl="0" marL="457200" rtl="0" algn="l">
              <a:spcBef>
                <a:spcPts val="1200"/>
              </a:spcBef>
              <a:spcAft>
                <a:spcPts val="0"/>
              </a:spcAft>
              <a:buSzPct val="64285"/>
              <a:buChar char="-"/>
            </a:pPr>
            <a:r>
              <a:rPr lang="es" sz="2800">
                <a:solidFill>
                  <a:schemeClr val="dk1"/>
                </a:solidFill>
              </a:rPr>
              <a:t>Operaciones (principales Paths):</a:t>
            </a:r>
            <a:endParaRPr sz="2800">
              <a:solidFill>
                <a:schemeClr val="dk1"/>
              </a:solidFill>
            </a:endParaRPr>
          </a:p>
          <a:p>
            <a:pPr indent="-277494" lvl="1" marL="914400" rtl="0" algn="l">
              <a:spcBef>
                <a:spcPts val="0"/>
              </a:spcBef>
              <a:spcAft>
                <a:spcPts val="0"/>
              </a:spcAft>
              <a:buSzPct val="50000"/>
              <a:buChar char="-"/>
            </a:pPr>
            <a:r>
              <a:rPr lang="es" sz="2800">
                <a:solidFill>
                  <a:schemeClr val="dk1"/>
                </a:solidFill>
              </a:rPr>
              <a:t>Integración de información entre Burguers Cangreburguer y empleados por tienda</a:t>
            </a:r>
            <a:endParaRPr sz="2800">
              <a:solidFill>
                <a:schemeClr val="dk1"/>
              </a:solidFill>
            </a:endParaRPr>
          </a:p>
          <a:p>
            <a:pPr indent="-277494" lvl="2" marL="1371600" rtl="0" algn="l">
              <a:spcBef>
                <a:spcPts val="0"/>
              </a:spcBef>
              <a:spcAft>
                <a:spcPts val="0"/>
              </a:spcAft>
              <a:buSzPct val="50000"/>
              <a:buChar char="-"/>
            </a:pPr>
            <a:r>
              <a:rPr lang="es" sz="2800">
                <a:solidFill>
                  <a:schemeClr val="dk1"/>
                </a:solidFill>
              </a:rPr>
              <a:t>/bcb/stores/{storeId}/employees</a:t>
            </a:r>
            <a:endParaRPr sz="2800">
              <a:solidFill>
                <a:schemeClr val="dk1"/>
              </a:solidFill>
            </a:endParaRPr>
          </a:p>
          <a:p>
            <a:pPr indent="-277494" lvl="2" marL="1371600" rtl="0" algn="l">
              <a:spcBef>
                <a:spcPts val="0"/>
              </a:spcBef>
              <a:spcAft>
                <a:spcPts val="0"/>
              </a:spcAft>
              <a:buSzPct val="50000"/>
              <a:buChar char="-"/>
            </a:pPr>
            <a:r>
              <a:rPr lang="es" sz="2800">
                <a:solidFill>
                  <a:schemeClr val="dk1"/>
                </a:solidFill>
              </a:rPr>
              <a:t>/bcb/stores/{storeId}/employees/{employeeId}</a:t>
            </a:r>
            <a:endParaRPr sz="2800">
              <a:solidFill>
                <a:schemeClr val="dk1"/>
              </a:solidFill>
            </a:endParaRPr>
          </a:p>
          <a:p>
            <a:pPr indent="-277494" lvl="2" marL="1371600" rtl="0" algn="l">
              <a:spcBef>
                <a:spcPts val="0"/>
              </a:spcBef>
              <a:spcAft>
                <a:spcPts val="0"/>
              </a:spcAft>
              <a:buSzPct val="50000"/>
              <a:buChar char="-"/>
            </a:pPr>
            <a:r>
              <a:rPr lang="es" sz="2800">
                <a:solidFill>
                  <a:schemeClr val="dk1"/>
                </a:solidFill>
              </a:rPr>
              <a:t>/bcb/stores/{storeId}/employees/{employeeId}/calendar</a:t>
            </a:r>
            <a:endParaRPr sz="28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-277494" lvl="1" marL="914400" rtl="0" algn="l">
              <a:spcBef>
                <a:spcPts val="1200"/>
              </a:spcBef>
              <a:spcAft>
                <a:spcPts val="0"/>
              </a:spcAft>
              <a:buSzPct val="50000"/>
              <a:buChar char="-"/>
            </a:pPr>
            <a:r>
              <a:rPr lang="es" sz="2800">
                <a:solidFill>
                  <a:schemeClr val="dk1"/>
                </a:solidFill>
              </a:rPr>
              <a:t>Integración de información para el sistema nuevo de Delivery</a:t>
            </a:r>
            <a:endParaRPr sz="2800">
              <a:solidFill>
                <a:schemeClr val="dk1"/>
              </a:solidFill>
            </a:endParaRPr>
          </a:p>
          <a:p>
            <a:pPr indent="-277494" lvl="2" marL="1371600" rtl="0" algn="l">
              <a:spcBef>
                <a:spcPts val="0"/>
              </a:spcBef>
              <a:spcAft>
                <a:spcPts val="0"/>
              </a:spcAft>
              <a:buSzPct val="50000"/>
              <a:buChar char="-"/>
            </a:pPr>
            <a:r>
              <a:rPr lang="es" sz="2800">
                <a:solidFill>
                  <a:schemeClr val="dk1"/>
                </a:solidFill>
              </a:rPr>
              <a:t>/bcb/stores/{storeId}/delivery</a:t>
            </a:r>
            <a:endParaRPr sz="2800">
              <a:solidFill>
                <a:schemeClr val="dk1"/>
              </a:solidFill>
            </a:endParaRPr>
          </a:p>
          <a:p>
            <a:pPr indent="-277494" lvl="2" marL="1371600" rtl="0" algn="l">
              <a:spcBef>
                <a:spcPts val="0"/>
              </a:spcBef>
              <a:spcAft>
                <a:spcPts val="0"/>
              </a:spcAft>
              <a:buSzPct val="50000"/>
              <a:buChar char="-"/>
            </a:pPr>
            <a:r>
              <a:rPr lang="es" sz="2800">
                <a:solidFill>
                  <a:schemeClr val="dk1"/>
                </a:solidFill>
              </a:rPr>
              <a:t>/bcb/stores/{storeId}/deliveries/{deliveryId}</a:t>
            </a:r>
            <a:endParaRPr/>
          </a:p>
          <a:p>
            <a:pPr indent="0" lvl="0" marL="13716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311700" y="67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El Análisis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7" name="Google Shape;157;p24"/>
          <p:cNvSpPr txBox="1"/>
          <p:nvPr>
            <p:ph idx="1" type="body"/>
          </p:nvPr>
        </p:nvSpPr>
        <p:spPr>
          <a:xfrm>
            <a:off x="311700" y="1017725"/>
            <a:ext cx="526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chemeClr val="dk1"/>
                </a:solidFill>
              </a:rPr>
              <a:t>Sistema de integración vía API</a:t>
            </a:r>
            <a:endParaRPr sz="60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ct val="126666"/>
              <a:buChar char="-"/>
            </a:pPr>
            <a:r>
              <a:rPr lang="es" sz="6000">
                <a:solidFill>
                  <a:schemeClr val="dk1"/>
                </a:solidFill>
              </a:rPr>
              <a:t>Operaciones (Paths detallados):</a:t>
            </a:r>
            <a:endParaRPr sz="60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18288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158" name="Google Shape;158;p24"/>
          <p:cNvSpPr txBox="1"/>
          <p:nvPr/>
        </p:nvSpPr>
        <p:spPr>
          <a:xfrm>
            <a:off x="5128700" y="1859925"/>
            <a:ext cx="3615900" cy="14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-"/>
            </a:pPr>
            <a:r>
              <a:rPr i="1" lang="es" sz="1000">
                <a:solidFill>
                  <a:schemeClr val="dk1"/>
                </a:solidFill>
              </a:rPr>
              <a:t>Integración de información para el sistema nuevo de Delivery.</a:t>
            </a:r>
            <a:endParaRPr i="1"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/bcb/stores/{storeId}/delivery</a:t>
            </a:r>
            <a:endParaRPr sz="1000">
              <a:solidFill>
                <a:schemeClr val="dk1"/>
              </a:solidFill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post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/bcb/stores/{storeId}/deliveries/{deliveryId}</a:t>
            </a:r>
            <a:endParaRPr sz="1000">
              <a:solidFill>
                <a:schemeClr val="dk1"/>
              </a:solidFill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delete</a:t>
            </a:r>
            <a:endParaRPr sz="1000">
              <a:solidFill>
                <a:schemeClr val="dk1"/>
              </a:solidFill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patch</a:t>
            </a:r>
            <a:endParaRPr sz="1000"/>
          </a:p>
        </p:txBody>
      </p:sp>
      <p:sp>
        <p:nvSpPr>
          <p:cNvPr id="159" name="Google Shape;159;p24"/>
          <p:cNvSpPr txBox="1"/>
          <p:nvPr/>
        </p:nvSpPr>
        <p:spPr>
          <a:xfrm>
            <a:off x="414450" y="1859925"/>
            <a:ext cx="4262700" cy="29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i="1" lang="es" sz="1000">
                <a:solidFill>
                  <a:schemeClr val="dk1"/>
                </a:solidFill>
              </a:rPr>
              <a:t>Integración de información entre Burguers Cangreburguer y empleados por tienda.</a:t>
            </a:r>
            <a:endParaRPr i="1" sz="1000">
              <a:solidFill>
                <a:schemeClr val="dk1"/>
              </a:solidFill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/bcb/stores/{storeId}/employees</a:t>
            </a:r>
            <a:endParaRPr sz="1000">
              <a:solidFill>
                <a:schemeClr val="dk1"/>
              </a:solidFill>
            </a:endParaRPr>
          </a:p>
          <a:p>
            <a:pPr indent="-2921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get</a:t>
            </a:r>
            <a:endParaRPr sz="1000">
              <a:solidFill>
                <a:schemeClr val="dk1"/>
              </a:solidFill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/bcb/stores/{storeId}/employees/{employeeId}</a:t>
            </a:r>
            <a:endParaRPr sz="1000">
              <a:solidFill>
                <a:schemeClr val="dk1"/>
              </a:solidFill>
            </a:endParaRPr>
          </a:p>
          <a:p>
            <a:pPr indent="-2921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delete</a:t>
            </a:r>
            <a:endParaRPr sz="1000">
              <a:solidFill>
                <a:schemeClr val="dk1"/>
              </a:solidFill>
            </a:endParaRPr>
          </a:p>
          <a:p>
            <a:pPr indent="-2921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get</a:t>
            </a:r>
            <a:endParaRPr sz="1000">
              <a:solidFill>
                <a:schemeClr val="dk1"/>
              </a:solidFill>
            </a:endParaRPr>
          </a:p>
          <a:p>
            <a:pPr indent="-2921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patch</a:t>
            </a:r>
            <a:endParaRPr sz="1000">
              <a:solidFill>
                <a:schemeClr val="dk1"/>
              </a:solidFill>
            </a:endParaRPr>
          </a:p>
          <a:p>
            <a:pPr indent="-2921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post</a:t>
            </a:r>
            <a:endParaRPr sz="1000">
              <a:solidFill>
                <a:schemeClr val="dk1"/>
              </a:solidFill>
            </a:endParaRPr>
          </a:p>
          <a:p>
            <a:pPr indent="-2921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put</a:t>
            </a:r>
            <a:endParaRPr sz="1000">
              <a:solidFill>
                <a:schemeClr val="dk1"/>
              </a:solidFill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/bcb/stores/{storeId}/employees/{employeeId}/calendar</a:t>
            </a:r>
            <a:endParaRPr sz="1000">
              <a:solidFill>
                <a:schemeClr val="dk1"/>
              </a:solidFill>
            </a:endParaRPr>
          </a:p>
          <a:p>
            <a:pPr indent="-2921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delete</a:t>
            </a:r>
            <a:endParaRPr sz="1000">
              <a:solidFill>
                <a:schemeClr val="dk1"/>
              </a:solidFill>
            </a:endParaRPr>
          </a:p>
          <a:p>
            <a:pPr indent="-2921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get</a:t>
            </a:r>
            <a:endParaRPr sz="1000">
              <a:solidFill>
                <a:schemeClr val="dk1"/>
              </a:solidFill>
            </a:endParaRPr>
          </a:p>
          <a:p>
            <a:pPr indent="-2921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patch</a:t>
            </a:r>
            <a:endParaRPr sz="1000">
              <a:solidFill>
                <a:schemeClr val="dk1"/>
              </a:solidFill>
            </a:endParaRPr>
          </a:p>
          <a:p>
            <a:pPr indent="-2921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post</a:t>
            </a: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311700" y="82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Al tema...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3862075" cy="190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5"/>
          <p:cNvSpPr txBox="1"/>
          <p:nvPr/>
        </p:nvSpPr>
        <p:spPr>
          <a:xfrm>
            <a:off x="4211000" y="1170125"/>
            <a:ext cx="4707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equipo informático de Burguer Cangreburguer ha definido unas buenas prácticas y unas herramientas que han considerado adecuadas para la redacción del contrato API…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VS Code + plugins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OpenAPI (Swagger) editor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Spectral (</a:t>
            </a:r>
            <a:r>
              <a:rPr lang="es" u="sng">
                <a:solidFill>
                  <a:schemeClr val="hlink"/>
                </a:solidFill>
                <a:hlinkClick r:id="rId5"/>
              </a:rPr>
              <a:t>doc referencia</a:t>
            </a:r>
            <a:r>
              <a:rPr lang="es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Swagger Viewer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5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00" y="3466950"/>
            <a:ext cx="3048000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82500" y="3471700"/>
            <a:ext cx="408622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>
            <a:hlinkClick r:id="rId10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1700" y="4287238"/>
            <a:ext cx="4857750" cy="6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311700" y="8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Veamos el contenido del contrato...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2276" y="2443275"/>
            <a:ext cx="2034799" cy="2110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0375" y="2028154"/>
            <a:ext cx="1981575" cy="2525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00" y="1745450"/>
            <a:ext cx="1981574" cy="2764042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6"/>
          <p:cNvSpPr/>
          <p:nvPr/>
        </p:nvSpPr>
        <p:spPr>
          <a:xfrm>
            <a:off x="6231425" y="1223550"/>
            <a:ext cx="2664300" cy="13482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Por favor, Patricio, </a:t>
            </a:r>
            <a:r>
              <a:rPr lang="es"/>
              <a:t>muéstranos</a:t>
            </a:r>
            <a:r>
              <a:rPr lang="es"/>
              <a:t> el contrato API...estoy impaciente...</a:t>
            </a:r>
            <a:endParaRPr/>
          </a:p>
        </p:txBody>
      </p:sp>
      <p:sp>
        <p:nvSpPr>
          <p:cNvPr id="179" name="Google Shape;179;p26"/>
          <p:cNvSpPr/>
          <p:nvPr/>
        </p:nvSpPr>
        <p:spPr>
          <a:xfrm>
            <a:off x="2757475" y="1110125"/>
            <a:ext cx="2608200" cy="12477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El...qué¿?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Ah..claro, Bob Esponja, vamos a verlo! </a:t>
            </a:r>
            <a:endParaRPr/>
          </a:p>
        </p:txBody>
      </p:sp>
      <p:sp>
        <p:nvSpPr>
          <p:cNvPr id="180" name="Google Shape;180;p26"/>
          <p:cNvSpPr/>
          <p:nvPr/>
        </p:nvSpPr>
        <p:spPr>
          <a:xfrm>
            <a:off x="1036125" y="1258150"/>
            <a:ext cx="1369200" cy="635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{JSON}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311700" y="8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Veamos el contenido del contrato...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86" name="Google Shape;18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00" y="1745450"/>
            <a:ext cx="1981574" cy="2764042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7"/>
          <p:cNvSpPr/>
          <p:nvPr/>
        </p:nvSpPr>
        <p:spPr>
          <a:xfrm>
            <a:off x="1036125" y="1258150"/>
            <a:ext cx="1369200" cy="635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{JSON}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8425" y="1258150"/>
            <a:ext cx="6266201" cy="280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7"/>
          <p:cNvSpPr txBox="1"/>
          <p:nvPr/>
        </p:nvSpPr>
        <p:spPr>
          <a:xfrm>
            <a:off x="122950" y="760213"/>
            <a:ext cx="762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https://github.com/anmarpei/mulesoft/tree/master/domainDrivenDesign</a:t>
            </a:r>
            <a:endParaRPr/>
          </a:p>
        </p:txBody>
      </p:sp>
      <p:pic>
        <p:nvPicPr>
          <p:cNvPr id="190" name="Google Shape;19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950" y="1160425"/>
            <a:ext cx="780009" cy="63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type="title"/>
          </p:nvPr>
        </p:nvSpPr>
        <p:spPr>
          <a:xfrm>
            <a:off x="311700" y="67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El Análisis </a:t>
            </a:r>
            <a:r>
              <a:rPr i="1" lang="es">
                <a:solidFill>
                  <a:schemeClr val="lt1"/>
                </a:solidFill>
              </a:rPr>
              <a:t>orientado a Dominio</a:t>
            </a:r>
            <a:endParaRPr i="1">
              <a:solidFill>
                <a:schemeClr val="lt1"/>
              </a:solidFill>
            </a:endParaRPr>
          </a:p>
        </p:txBody>
      </p:sp>
      <p:sp>
        <p:nvSpPr>
          <p:cNvPr id="196" name="Google Shape;196;p28"/>
          <p:cNvSpPr txBox="1"/>
          <p:nvPr>
            <p:ph idx="1" type="body"/>
          </p:nvPr>
        </p:nvSpPr>
        <p:spPr>
          <a:xfrm>
            <a:off x="311700" y="1017725"/>
            <a:ext cx="526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chemeClr val="dk1"/>
                </a:solidFill>
              </a:rPr>
              <a:t>Sistema de integración vía API</a:t>
            </a:r>
            <a:endParaRPr sz="60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ct val="126666"/>
              <a:buChar char="-"/>
            </a:pPr>
            <a:r>
              <a:rPr lang="es" sz="6000">
                <a:solidFill>
                  <a:schemeClr val="dk1"/>
                </a:solidFill>
              </a:rPr>
              <a:t>Operaciones (Paths detallados):</a:t>
            </a:r>
            <a:endParaRPr sz="60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18288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197" name="Google Shape;197;p28"/>
          <p:cNvSpPr txBox="1"/>
          <p:nvPr/>
        </p:nvSpPr>
        <p:spPr>
          <a:xfrm>
            <a:off x="4237900" y="2013988"/>
            <a:ext cx="46581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-"/>
            </a:pPr>
            <a:r>
              <a:rPr i="1" lang="es" sz="1000">
                <a:solidFill>
                  <a:schemeClr val="dk1"/>
                </a:solidFill>
              </a:rPr>
              <a:t>Integración de información para el sistema nuevo de Delivery. -&gt; 1 API</a:t>
            </a:r>
            <a:endParaRPr i="1"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/bcb/stores/{storeId}/deliveries</a:t>
            </a:r>
            <a:endParaRPr sz="1000">
              <a:solidFill>
                <a:schemeClr val="dk1"/>
              </a:solidFill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post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/bcb/stores/{storeId}/deliveries/{deliveryId}</a:t>
            </a:r>
            <a:endParaRPr sz="1000">
              <a:solidFill>
                <a:schemeClr val="dk1"/>
              </a:solidFill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delete</a:t>
            </a:r>
            <a:endParaRPr sz="1000">
              <a:solidFill>
                <a:schemeClr val="dk1"/>
              </a:solidFill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patch</a:t>
            </a:r>
            <a:endParaRPr i="1" sz="1000">
              <a:solidFill>
                <a:schemeClr val="dk1"/>
              </a:solidFill>
            </a:endParaRPr>
          </a:p>
        </p:txBody>
      </p:sp>
      <p:sp>
        <p:nvSpPr>
          <p:cNvPr id="198" name="Google Shape;198;p28"/>
          <p:cNvSpPr txBox="1"/>
          <p:nvPr/>
        </p:nvSpPr>
        <p:spPr>
          <a:xfrm>
            <a:off x="-155275" y="1795800"/>
            <a:ext cx="4276500" cy="29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i="1" lang="es" sz="1000">
                <a:solidFill>
                  <a:schemeClr val="dk1"/>
                </a:solidFill>
              </a:rPr>
              <a:t>Integración de información entre Burguers Cangreburguer y empleados por tienda. -&gt; 1 API</a:t>
            </a:r>
            <a:endParaRPr i="1" sz="1000">
              <a:solidFill>
                <a:schemeClr val="dk1"/>
              </a:solidFill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/bcb/stores/{storeId}/employees</a:t>
            </a:r>
            <a:endParaRPr sz="1000">
              <a:solidFill>
                <a:schemeClr val="dk1"/>
              </a:solidFill>
            </a:endParaRPr>
          </a:p>
          <a:p>
            <a:pPr indent="-2921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get</a:t>
            </a:r>
            <a:endParaRPr sz="1000">
              <a:solidFill>
                <a:schemeClr val="dk1"/>
              </a:solidFill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/bcb/stores/{storeId}/employees/{employeeId}</a:t>
            </a:r>
            <a:endParaRPr sz="1000">
              <a:solidFill>
                <a:schemeClr val="dk1"/>
              </a:solidFill>
            </a:endParaRPr>
          </a:p>
          <a:p>
            <a:pPr indent="-2921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delete</a:t>
            </a:r>
            <a:endParaRPr sz="1000">
              <a:solidFill>
                <a:schemeClr val="dk1"/>
              </a:solidFill>
            </a:endParaRPr>
          </a:p>
          <a:p>
            <a:pPr indent="-2921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get</a:t>
            </a:r>
            <a:endParaRPr sz="1000">
              <a:solidFill>
                <a:schemeClr val="dk1"/>
              </a:solidFill>
            </a:endParaRPr>
          </a:p>
          <a:p>
            <a:pPr indent="-2921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patch</a:t>
            </a:r>
            <a:endParaRPr sz="1000">
              <a:solidFill>
                <a:schemeClr val="dk1"/>
              </a:solidFill>
            </a:endParaRPr>
          </a:p>
          <a:p>
            <a:pPr indent="-2921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post</a:t>
            </a:r>
            <a:endParaRPr sz="1000">
              <a:solidFill>
                <a:schemeClr val="dk1"/>
              </a:solidFill>
            </a:endParaRPr>
          </a:p>
          <a:p>
            <a:pPr indent="-2921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put</a:t>
            </a:r>
            <a:endParaRPr sz="1000">
              <a:solidFill>
                <a:schemeClr val="dk1"/>
              </a:solidFill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/bcb/stores/{storeId}/employees/{employeeId}/calendar</a:t>
            </a:r>
            <a:endParaRPr sz="1000">
              <a:solidFill>
                <a:schemeClr val="dk1"/>
              </a:solidFill>
            </a:endParaRPr>
          </a:p>
          <a:p>
            <a:pPr indent="-2921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delete</a:t>
            </a:r>
            <a:endParaRPr sz="1000">
              <a:solidFill>
                <a:schemeClr val="dk1"/>
              </a:solidFill>
            </a:endParaRPr>
          </a:p>
          <a:p>
            <a:pPr indent="-2921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get</a:t>
            </a:r>
            <a:endParaRPr sz="1000">
              <a:solidFill>
                <a:schemeClr val="dk1"/>
              </a:solidFill>
            </a:endParaRPr>
          </a:p>
          <a:p>
            <a:pPr indent="-2921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patch</a:t>
            </a:r>
            <a:endParaRPr sz="1000">
              <a:solidFill>
                <a:schemeClr val="dk1"/>
              </a:solidFill>
            </a:endParaRPr>
          </a:p>
          <a:p>
            <a:pPr indent="-2921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post</a:t>
            </a:r>
            <a:endParaRPr sz="1000"/>
          </a:p>
        </p:txBody>
      </p:sp>
      <p:sp>
        <p:nvSpPr>
          <p:cNvPr id="199" name="Google Shape;199;p28"/>
          <p:cNvSpPr txBox="1"/>
          <p:nvPr/>
        </p:nvSpPr>
        <p:spPr>
          <a:xfrm>
            <a:off x="4237900" y="799563"/>
            <a:ext cx="43734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-"/>
            </a:pPr>
            <a:r>
              <a:rPr i="1" lang="es" sz="1000">
                <a:solidFill>
                  <a:schemeClr val="dk1"/>
                </a:solidFill>
              </a:rPr>
              <a:t>Agenda / Calendario de los empleados por tienda</a:t>
            </a:r>
            <a:r>
              <a:rPr i="1" lang="es" sz="1000">
                <a:solidFill>
                  <a:schemeClr val="dk1"/>
                </a:solidFill>
              </a:rPr>
              <a:t>. -&gt; 1 API</a:t>
            </a:r>
            <a:endParaRPr i="1"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/bcb/stores/{storeId}/employees/{employeeId}/calendar</a:t>
            </a:r>
            <a:endParaRPr sz="1000">
              <a:solidFill>
                <a:schemeClr val="dk1"/>
              </a:solidFill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get</a:t>
            </a:r>
            <a:endParaRPr sz="1000">
              <a:solidFill>
                <a:schemeClr val="dk1"/>
              </a:solidFill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post</a:t>
            </a:r>
            <a:endParaRPr sz="1000">
              <a:solidFill>
                <a:schemeClr val="dk1"/>
              </a:solidFill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patch</a:t>
            </a:r>
            <a:endParaRPr sz="1000">
              <a:solidFill>
                <a:schemeClr val="dk1"/>
              </a:solidFill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delete</a:t>
            </a:r>
            <a:endParaRPr i="1" sz="1000">
              <a:solidFill>
                <a:schemeClr val="dk1"/>
              </a:solidFill>
            </a:endParaRPr>
          </a:p>
        </p:txBody>
      </p:sp>
      <p:sp>
        <p:nvSpPr>
          <p:cNvPr id="200" name="Google Shape;200;p28"/>
          <p:cNvSpPr txBox="1"/>
          <p:nvPr/>
        </p:nvSpPr>
        <p:spPr>
          <a:xfrm>
            <a:off x="4289675" y="3213100"/>
            <a:ext cx="4658100" cy="1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-"/>
            </a:pPr>
            <a:r>
              <a:rPr i="1" lang="es" sz="1000">
                <a:solidFill>
                  <a:schemeClr val="dk1"/>
                </a:solidFill>
              </a:rPr>
              <a:t>Integración de información entre la organización y sus proveedores. -&gt; 1 API</a:t>
            </a:r>
            <a:endParaRPr i="1"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/bcb/providers</a:t>
            </a:r>
            <a:endParaRPr sz="1000">
              <a:solidFill>
                <a:schemeClr val="dk1"/>
              </a:solidFill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post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/bcb/providers/{providerId}</a:t>
            </a:r>
            <a:endParaRPr sz="1000">
              <a:solidFill>
                <a:schemeClr val="dk1"/>
              </a:solidFill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get</a:t>
            </a:r>
            <a:endParaRPr sz="1000">
              <a:solidFill>
                <a:schemeClr val="dk1"/>
              </a:solidFill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post</a:t>
            </a:r>
            <a:endParaRPr sz="1000">
              <a:solidFill>
                <a:schemeClr val="dk1"/>
              </a:solidFill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patch</a:t>
            </a:r>
            <a:endParaRPr sz="1000">
              <a:solidFill>
                <a:schemeClr val="dk1"/>
              </a:solidFill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delete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Diagrama Arquitectura Mulesoft Cangre Burguer</a:t>
            </a:r>
            <a:endParaRPr/>
          </a:p>
        </p:txBody>
      </p:sp>
      <p:pic>
        <p:nvPicPr>
          <p:cNvPr id="206" name="Google Shape;20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400" y="1017725"/>
            <a:ext cx="7889200" cy="414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Experience Layer</a:t>
            </a:r>
            <a:endParaRPr/>
          </a:p>
        </p:txBody>
      </p:sp>
      <p:sp>
        <p:nvSpPr>
          <p:cNvPr id="212" name="Google Shape;21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Es la capa más cercana al usuario final y que por tanto recibe el nombre de “experiencia”.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700"/>
              <a:t>Presenta la información para su consumo de forma sencilla.</a:t>
            </a:r>
            <a:endParaRPr sz="1700"/>
          </a:p>
        </p:txBody>
      </p:sp>
      <p:pic>
        <p:nvPicPr>
          <p:cNvPr id="213" name="Google Shape;2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9725" y="2303850"/>
            <a:ext cx="4810449" cy="271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Process </a:t>
            </a:r>
            <a:r>
              <a:rPr lang="es"/>
              <a:t>Layer</a:t>
            </a:r>
            <a:endParaRPr/>
          </a:p>
        </p:txBody>
      </p:sp>
      <p:sp>
        <p:nvSpPr>
          <p:cNvPr id="219" name="Google Shape;219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00"/>
              <a:t>Es la capa más dedicada a procesar la información del sistema para ofrecerla al Negocio.</a:t>
            </a:r>
            <a:endParaRPr/>
          </a:p>
        </p:txBody>
      </p:sp>
      <p:pic>
        <p:nvPicPr>
          <p:cNvPr id="220" name="Google Shape;2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9800" y="1643263"/>
            <a:ext cx="5063051" cy="243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450" y="2316173"/>
            <a:ext cx="5326700" cy="23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3469275" y="3426275"/>
            <a:ext cx="426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24</a:t>
            </a:r>
            <a:r>
              <a:rPr lang="es">
                <a:solidFill>
                  <a:schemeClr val="lt1"/>
                </a:solidFill>
              </a:rPr>
              <a:t> Febrero 2022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#VLCMuleSoftMeetup 06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3509575" y="426500"/>
            <a:ext cx="279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https://linktr.ee/anmarpei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509575" y="1023875"/>
            <a:ext cx="4643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Project Manager @</a:t>
            </a:r>
            <a:r>
              <a:rPr lang="es">
                <a:solidFill>
                  <a:schemeClr val="lt1"/>
                </a:solidFill>
              </a:rPr>
              <a:t> Minsait, an Indra Company,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focalizado en APIficación e Integraciones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MuleSoft Meetup Leader / Speaker - Valencia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3" name="Google Shape;63;p14"/>
          <p:cNvCxnSpPr/>
          <p:nvPr/>
        </p:nvCxnSpPr>
        <p:spPr>
          <a:xfrm flipH="1" rot="10800000">
            <a:off x="0" y="2346000"/>
            <a:ext cx="9166500" cy="64500"/>
          </a:xfrm>
          <a:prstGeom prst="straightConnector1">
            <a:avLst/>
          </a:prstGeom>
          <a:noFill/>
          <a:ln cap="flat" cmpd="sng" w="1524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825" y="426500"/>
            <a:ext cx="2711524" cy="361536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System </a:t>
            </a:r>
            <a:r>
              <a:rPr lang="es"/>
              <a:t>Layer</a:t>
            </a:r>
            <a:endParaRPr/>
          </a:p>
        </p:txBody>
      </p:sp>
      <p:sp>
        <p:nvSpPr>
          <p:cNvPr id="227" name="Google Shape;22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Dedicada a los procesos de más bajo nivel y procesado de datos.</a:t>
            </a:r>
            <a:endParaRPr/>
          </a:p>
        </p:txBody>
      </p:sp>
      <p:pic>
        <p:nvPicPr>
          <p:cNvPr id="228" name="Google Shape;22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525" y="2213824"/>
            <a:ext cx="1965100" cy="12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7865" y="3507525"/>
            <a:ext cx="1516735" cy="12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0575" y="3584275"/>
            <a:ext cx="3323951" cy="12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6409" y="1719444"/>
            <a:ext cx="2110866" cy="12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65550" y="1778373"/>
            <a:ext cx="3635850" cy="145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63600" y="3454270"/>
            <a:ext cx="2439745" cy="78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35075" y="36948"/>
            <a:ext cx="2268549" cy="118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 txBox="1"/>
          <p:nvPr>
            <p:ph type="title"/>
          </p:nvPr>
        </p:nvSpPr>
        <p:spPr>
          <a:xfrm>
            <a:off x="311700" y="8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Veamos el contenido de los contratos...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40" name="Google Shape;24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00" y="1745450"/>
            <a:ext cx="1981574" cy="2764042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3"/>
          <p:cNvSpPr/>
          <p:nvPr/>
        </p:nvSpPr>
        <p:spPr>
          <a:xfrm>
            <a:off x="1036125" y="1258150"/>
            <a:ext cx="1369200" cy="635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{JSON}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5950" y="1055675"/>
            <a:ext cx="6433878" cy="3453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1273" y="2316425"/>
            <a:ext cx="2646875" cy="258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3100" y="796250"/>
            <a:ext cx="5038725" cy="22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3509575" y="1023875"/>
            <a:ext cx="4643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Advanced Engineering Assoc.</a:t>
            </a:r>
            <a:r>
              <a:rPr lang="es">
                <a:solidFill>
                  <a:schemeClr val="lt1"/>
                </a:solidFill>
              </a:rPr>
              <a:t> Manager</a:t>
            </a:r>
            <a:r>
              <a:rPr lang="es">
                <a:solidFill>
                  <a:schemeClr val="lt1"/>
                </a:solidFill>
              </a:rPr>
              <a:t> @ Accenture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focalizado en Integraciones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MuleSoft Meetup Speaker - Valencia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70" name="Google Shape;70;p15"/>
          <p:cNvCxnSpPr/>
          <p:nvPr/>
        </p:nvCxnSpPr>
        <p:spPr>
          <a:xfrm flipH="1" rot="10800000">
            <a:off x="0" y="2346000"/>
            <a:ext cx="9166500" cy="64500"/>
          </a:xfrm>
          <a:prstGeom prst="straightConnector1">
            <a:avLst/>
          </a:prstGeom>
          <a:noFill/>
          <a:ln cap="flat" cmpd="sng" w="1524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150" y="790200"/>
            <a:ext cx="2580649" cy="28652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3469275" y="3426275"/>
            <a:ext cx="426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24 Febrero 2022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#VLCMuleSoftMeetup 06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ctrTitle"/>
          </p:nvPr>
        </p:nvSpPr>
        <p:spPr>
          <a:xfrm>
            <a:off x="311700" y="744575"/>
            <a:ext cx="8520600" cy="140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Business Plan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8" name="Google Shape;78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Sistemas de integraciones vía API de Burguer Cangreburguer y su nuevo delivery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9" name="Google Shape;79;p16"/>
          <p:cNvSpPr txBox="1"/>
          <p:nvPr>
            <p:ph idx="1" type="subTitle"/>
          </p:nvPr>
        </p:nvSpPr>
        <p:spPr>
          <a:xfrm>
            <a:off x="441875" y="39708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o… “</a:t>
            </a:r>
            <a:r>
              <a:rPr lang="es">
                <a:solidFill>
                  <a:schemeClr val="lt1"/>
                </a:solidFill>
              </a:rPr>
              <a:t>cómo</a:t>
            </a:r>
            <a:r>
              <a:rPr lang="es">
                <a:solidFill>
                  <a:schemeClr val="lt1"/>
                </a:solidFill>
              </a:rPr>
              <a:t> escribir una API y no morir en el intento”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ctrTitle"/>
          </p:nvPr>
        </p:nvSpPr>
        <p:spPr>
          <a:xfrm>
            <a:off x="311700" y="744575"/>
            <a:ext cx="8520600" cy="140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Business Plan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5" name="Google Shape;85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Sistemas de integraciones vía API de Burguer Cangreburguer y su nuevo delivery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6" name="Google Shape;86;p17"/>
          <p:cNvSpPr txBox="1"/>
          <p:nvPr>
            <p:ph idx="1" type="subTitle"/>
          </p:nvPr>
        </p:nvSpPr>
        <p:spPr>
          <a:xfrm>
            <a:off x="441875" y="39708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o… “cómo escribir una API y no morir en el intento”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87" name="Google Shape;87;p17"/>
          <p:cNvCxnSpPr/>
          <p:nvPr/>
        </p:nvCxnSpPr>
        <p:spPr>
          <a:xfrm>
            <a:off x="657025" y="832225"/>
            <a:ext cx="7596300" cy="36354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7"/>
          <p:cNvCxnSpPr/>
          <p:nvPr/>
        </p:nvCxnSpPr>
        <p:spPr>
          <a:xfrm flipH="1" rot="10800000">
            <a:off x="600700" y="766625"/>
            <a:ext cx="7364700" cy="37449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ctrTitle"/>
          </p:nvPr>
        </p:nvSpPr>
        <p:spPr>
          <a:xfrm>
            <a:off x="311700" y="744575"/>
            <a:ext cx="8520600" cy="140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Business Plan </a:t>
            </a:r>
            <a:r>
              <a:rPr lang="es" sz="6000">
                <a:solidFill>
                  <a:schemeClr val="lt1"/>
                </a:solidFill>
              </a:rPr>
              <a:t>v2</a:t>
            </a:r>
            <a:endParaRPr sz="6000">
              <a:solidFill>
                <a:schemeClr val="lt1"/>
              </a:solidFill>
            </a:endParaRPr>
          </a:p>
        </p:txBody>
      </p:sp>
      <p:sp>
        <p:nvSpPr>
          <p:cNvPr id="94" name="Google Shape;94;p18"/>
          <p:cNvSpPr txBox="1"/>
          <p:nvPr>
            <p:ph idx="1" type="subTitle"/>
          </p:nvPr>
        </p:nvSpPr>
        <p:spPr>
          <a:xfrm>
            <a:off x="311700" y="2277650"/>
            <a:ext cx="3924600" cy="13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Sistemas de integraciones vía API de Burguer Cangreburguer y su nuevo delivery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441875" y="39708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o… “cómo escribir una API </a:t>
            </a:r>
            <a:r>
              <a:rPr b="1" i="1" lang="es">
                <a:solidFill>
                  <a:schemeClr val="lt1"/>
                </a:solidFill>
              </a:rPr>
              <a:t>DDD</a:t>
            </a:r>
            <a:r>
              <a:rPr lang="es">
                <a:solidFill>
                  <a:schemeClr val="lt1"/>
                </a:solidFill>
              </a:rPr>
              <a:t> y no morir en el intento”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96" name="Google Shape;96;p18"/>
          <p:cNvCxnSpPr/>
          <p:nvPr/>
        </p:nvCxnSpPr>
        <p:spPr>
          <a:xfrm>
            <a:off x="675800" y="2421575"/>
            <a:ext cx="3141300" cy="1007400"/>
          </a:xfrm>
          <a:prstGeom prst="straightConnector1">
            <a:avLst/>
          </a:prstGeom>
          <a:noFill/>
          <a:ln cap="flat" cmpd="sng" w="2286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18"/>
          <p:cNvSpPr txBox="1"/>
          <p:nvPr/>
        </p:nvSpPr>
        <p:spPr>
          <a:xfrm>
            <a:off x="444350" y="1997800"/>
            <a:ext cx="360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FF0000"/>
                </a:solidFill>
              </a:rPr>
              <a:t>MONOLITO</a:t>
            </a:r>
            <a:endParaRPr b="1" sz="2000">
              <a:solidFill>
                <a:srgbClr val="FF0000"/>
              </a:solidFill>
            </a:endParaRPr>
          </a:p>
        </p:txBody>
      </p:sp>
      <p:cxnSp>
        <p:nvCxnSpPr>
          <p:cNvPr id="98" name="Google Shape;98;p18"/>
          <p:cNvCxnSpPr/>
          <p:nvPr/>
        </p:nvCxnSpPr>
        <p:spPr>
          <a:xfrm flipH="1" rot="10800000">
            <a:off x="744625" y="2371450"/>
            <a:ext cx="2772000" cy="1239000"/>
          </a:xfrm>
          <a:prstGeom prst="straightConnector1">
            <a:avLst/>
          </a:prstGeom>
          <a:noFill/>
          <a:ln cap="flat" cmpd="sng" w="2286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" name="Google Shape;99;p18"/>
          <p:cNvSpPr txBox="1"/>
          <p:nvPr/>
        </p:nvSpPr>
        <p:spPr>
          <a:xfrm>
            <a:off x="4830650" y="2217275"/>
            <a:ext cx="3604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FFFFFF"/>
                </a:solidFill>
              </a:rPr>
              <a:t>Evolución partiendo de la API anterior a APIs orientadas a Dominios de Información</a:t>
            </a:r>
            <a:endParaRPr b="1"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82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Erase una vez…	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5227" y="2331225"/>
            <a:ext cx="2388600" cy="209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8125" y="1990800"/>
            <a:ext cx="1735724" cy="247485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/>
          <p:nvPr/>
        </p:nvSpPr>
        <p:spPr>
          <a:xfrm>
            <a:off x="6712450" y="1594975"/>
            <a:ext cx="1842900" cy="10026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Calamardo, he adquirido un par de tiendas para ampliar el negocio!</a:t>
            </a:r>
            <a:endParaRPr sz="900"/>
          </a:p>
        </p:txBody>
      </p:sp>
      <p:sp>
        <p:nvSpPr>
          <p:cNvPr id="108" name="Google Shape;108;p19"/>
          <p:cNvSpPr/>
          <p:nvPr/>
        </p:nvSpPr>
        <p:spPr>
          <a:xfrm>
            <a:off x="4640250" y="1058300"/>
            <a:ext cx="2190600" cy="10437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Qué bien! </a:t>
            </a:r>
            <a:r>
              <a:rPr lang="es" sz="1100"/>
              <a:t>Y ahora que tiene pensado hacer¿?</a:t>
            </a:r>
            <a:endParaRPr sz="1100"/>
          </a:p>
        </p:txBody>
      </p:sp>
      <p:sp>
        <p:nvSpPr>
          <p:cNvPr id="109" name="Google Shape;109;p19"/>
          <p:cNvSpPr/>
          <p:nvPr/>
        </p:nvSpPr>
        <p:spPr>
          <a:xfrm rot="-1451202">
            <a:off x="3499513" y="1361099"/>
            <a:ext cx="1011932" cy="711408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/>
              <a:t>Siempre pensando en la pasta...</a:t>
            </a:r>
            <a:endParaRPr sz="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237700" y="67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Ampliación de Negocio</a:t>
            </a:r>
            <a:r>
              <a:rPr lang="es">
                <a:solidFill>
                  <a:schemeClr val="lt1"/>
                </a:solidFill>
              </a:rPr>
              <a:t>…	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5977" y="2117025"/>
            <a:ext cx="2388600" cy="209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6550" y="1806200"/>
            <a:ext cx="1735724" cy="2474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/>
          <p:nvPr/>
        </p:nvSpPr>
        <p:spPr>
          <a:xfrm>
            <a:off x="6078000" y="862450"/>
            <a:ext cx="2619900" cy="13395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Tengo en mente crear un sistema informático que integre las diferentes sedes y además hagamos delivery!!!!</a:t>
            </a:r>
            <a:endParaRPr sz="900"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367" y="1413950"/>
            <a:ext cx="1679128" cy="209002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/>
          <p:nvPr/>
        </p:nvSpPr>
        <p:spPr>
          <a:xfrm>
            <a:off x="4470050" y="1014326"/>
            <a:ext cx="1539324" cy="984312"/>
          </a:xfrm>
          <a:prstGeom prst="irregularSeal1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Qué???</a:t>
            </a:r>
            <a:endParaRPr/>
          </a:p>
        </p:txBody>
      </p:sp>
      <p:sp>
        <p:nvSpPr>
          <p:cNvPr id="120" name="Google Shape;120;p20"/>
          <p:cNvSpPr/>
          <p:nvPr/>
        </p:nvSpPr>
        <p:spPr>
          <a:xfrm>
            <a:off x="2812275" y="2427875"/>
            <a:ext cx="710400" cy="7104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311700" y="93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Un par de días más tarde...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5802" y="2479775"/>
            <a:ext cx="2388600" cy="209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2100" y="2161550"/>
            <a:ext cx="1735724" cy="247485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/>
          <p:nvPr/>
        </p:nvSpPr>
        <p:spPr>
          <a:xfrm>
            <a:off x="4847825" y="1256850"/>
            <a:ext cx="2264400" cy="13077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Calamardo, aquí tengo ya al equipo informático que se va a encargar de todo!!</a:t>
            </a:r>
            <a:endParaRPr sz="900"/>
          </a:p>
        </p:txBody>
      </p:sp>
      <p:sp>
        <p:nvSpPr>
          <p:cNvPr id="129" name="Google Shape;129;p21"/>
          <p:cNvSpPr/>
          <p:nvPr/>
        </p:nvSpPr>
        <p:spPr>
          <a:xfrm>
            <a:off x="2923425" y="984298"/>
            <a:ext cx="1981584" cy="1177200"/>
          </a:xfrm>
          <a:prstGeom prst="irregularSeal1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Qué???</a:t>
            </a:r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4201" y="2398875"/>
            <a:ext cx="2034799" cy="2110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50700" y="1909379"/>
            <a:ext cx="1981575" cy="2525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800" y="1745450"/>
            <a:ext cx="1981574" cy="2764042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/>
          <p:nvPr/>
        </p:nvSpPr>
        <p:spPr>
          <a:xfrm>
            <a:off x="7149200" y="1375275"/>
            <a:ext cx="1938900" cy="12762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Tranquilo, Señor Cangrejo, lo tenemos todo bajo control.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